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68" r:id="rId2"/>
    <p:sldId id="272" r:id="rId3"/>
    <p:sldId id="324" r:id="rId4"/>
    <p:sldId id="327" r:id="rId5"/>
    <p:sldId id="330" r:id="rId6"/>
    <p:sldId id="342" r:id="rId7"/>
    <p:sldId id="290" r:id="rId8"/>
    <p:sldId id="323" r:id="rId9"/>
    <p:sldId id="309" r:id="rId10"/>
    <p:sldId id="343" r:id="rId11"/>
    <p:sldId id="319" r:id="rId12"/>
    <p:sldId id="341" r:id="rId13"/>
    <p:sldId id="332" r:id="rId14"/>
    <p:sldId id="296" r:id="rId15"/>
    <p:sldId id="303" r:id="rId16"/>
    <p:sldId id="310" r:id="rId17"/>
    <p:sldId id="315" r:id="rId18"/>
    <p:sldId id="316" r:id="rId19"/>
    <p:sldId id="333" r:id="rId20"/>
    <p:sldId id="334" r:id="rId21"/>
    <p:sldId id="335" r:id="rId22"/>
    <p:sldId id="311" r:id="rId23"/>
    <p:sldId id="294" r:id="rId24"/>
    <p:sldId id="331" r:id="rId25"/>
    <p:sldId id="292" r:id="rId26"/>
    <p:sldId id="321" r:id="rId27"/>
    <p:sldId id="322" r:id="rId28"/>
    <p:sldId id="336" r:id="rId29"/>
    <p:sldId id="337" r:id="rId30"/>
    <p:sldId id="340" r:id="rId31"/>
    <p:sldId id="295" r:id="rId32"/>
    <p:sldId id="339" r:id="rId33"/>
    <p:sldId id="262" r:id="rId34"/>
    <p:sldId id="328" r:id="rId35"/>
  </p:sldIdLst>
  <p:sldSz cx="12192000" cy="6858000"/>
  <p:notesSz cx="6858000" cy="9144000"/>
  <p:embeddedFontLst>
    <p:embeddedFont>
      <p:font typeface="조선일보명조" panose="02030304000000000000" pitchFamily="18" charset="-127"/>
      <p:regular r:id="rId37"/>
    </p:embeddedFont>
    <p:embeddedFont>
      <p:font typeface="ChosunilboNM" panose="02030304000000000000" pitchFamily="18" charset="-127"/>
      <p:regular r:id="rId38"/>
    </p:embeddedFont>
    <p:embeddedFont>
      <p:font typeface="NanumBarunGothic" panose="020B0603020101020101" pitchFamily="50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60C86AA-BFEC-440E-9886-B5AE1905A092}">
          <p14:sldIdLst>
            <p14:sldId id="268"/>
            <p14:sldId id="272"/>
          </p14:sldIdLst>
        </p14:section>
        <p14:section name="1. 현황 및 문제점" id="{03CF8458-1864-4304-8380-039CBDDF64DB}">
          <p14:sldIdLst>
            <p14:sldId id="324"/>
            <p14:sldId id="327"/>
            <p14:sldId id="330"/>
            <p14:sldId id="342"/>
            <p14:sldId id="290"/>
            <p14:sldId id="323"/>
            <p14:sldId id="309"/>
            <p14:sldId id="343"/>
            <p14:sldId id="319"/>
            <p14:sldId id="341"/>
            <p14:sldId id="332"/>
            <p14:sldId id="296"/>
          </p14:sldIdLst>
        </p14:section>
        <p14:section name="2. 분석절차" id="{F817D1A3-E6E9-45AB-A10D-5A65C73B9798}">
          <p14:sldIdLst>
            <p14:sldId id="303"/>
            <p14:sldId id="310"/>
            <p14:sldId id="315"/>
            <p14:sldId id="316"/>
            <p14:sldId id="333"/>
            <p14:sldId id="334"/>
            <p14:sldId id="335"/>
            <p14:sldId id="311"/>
          </p14:sldIdLst>
        </p14:section>
        <p14:section name="3.모델링" id="{4E142EBB-B72B-4B4B-8AC4-8522D695D39E}">
          <p14:sldIdLst>
            <p14:sldId id="294"/>
            <p14:sldId id="331"/>
          </p14:sldIdLst>
        </p14:section>
        <p14:section name="4.분석결과 및 결론" id="{8C326168-FDE6-40B1-8EA1-C97867C879A5}">
          <p14:sldIdLst>
            <p14:sldId id="292"/>
            <p14:sldId id="321"/>
            <p14:sldId id="322"/>
            <p14:sldId id="336"/>
            <p14:sldId id="337"/>
            <p14:sldId id="340"/>
            <p14:sldId id="295"/>
          </p14:sldIdLst>
        </p14:section>
        <p14:section name="이미지, 색조합" id="{204EA207-9136-4384-9F2D-E667EF4CA07F}">
          <p14:sldIdLst>
            <p14:sldId id="339"/>
            <p14:sldId id="262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4951"/>
    <a:srgbClr val="182932"/>
    <a:srgbClr val="7B7B7B"/>
    <a:srgbClr val="EFEFEF"/>
    <a:srgbClr val="F5F5F5"/>
    <a:srgbClr val="F3F3F3"/>
    <a:srgbClr val="AADE6F"/>
    <a:srgbClr val="A67763"/>
    <a:srgbClr val="D0CECE"/>
    <a:srgbClr val="367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3" autoAdjust="0"/>
    <p:restoredTop sz="93883" autoAdjust="0"/>
  </p:normalViewPr>
  <p:slideViewPr>
    <p:cSldViewPr snapToGrid="0" snapToObjects="1">
      <p:cViewPr>
        <p:scale>
          <a:sx n="50" d="100"/>
          <a:sy n="50" d="100"/>
        </p:scale>
        <p:origin x="524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780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1305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34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093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512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3720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5198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공공자전거 사업에 대한 이야기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565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44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697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98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1954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671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17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57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1.tiff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png"/><Relationship Id="rId9" Type="http://schemas.openxmlformats.org/officeDocument/2006/relationships/image" Target="../media/image4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14C82B-C756-2F4A-A1EB-534EE427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09168">
            <a:off x="2778375" y="387845"/>
            <a:ext cx="6635248" cy="6082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96C72-C5D0-C84D-806B-6FF1781F177E}"/>
              </a:ext>
            </a:extLst>
          </p:cNvPr>
          <p:cNvSpPr txBox="1"/>
          <p:nvPr/>
        </p:nvSpPr>
        <p:spPr>
          <a:xfrm>
            <a:off x="4022895" y="2042216"/>
            <a:ext cx="415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빅데이터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(C)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 </a:t>
            </a:r>
            <a:r>
              <a:rPr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PYTHON </a:t>
            </a:r>
            <a:r>
              <a:rPr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전공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A7851-691E-744D-85D9-6424C3432690}"/>
              </a:ext>
            </a:extLst>
          </p:cNvPr>
          <p:cNvSpPr txBox="1"/>
          <p:nvPr/>
        </p:nvSpPr>
        <p:spPr>
          <a:xfrm>
            <a:off x="4022895" y="4546101"/>
            <a:ext cx="416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자전거리두기조 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강용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 err="1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박희망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윤상원</a:t>
            </a:r>
            <a:r>
              <a:rPr lang="en-US" altLang="ko-KR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solidFill>
                  <a:srgbClr val="F3EBD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장소영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38EC8-50D3-4447-A061-A4600AF428F8}"/>
              </a:ext>
            </a:extLst>
          </p:cNvPr>
          <p:cNvSpPr txBox="1"/>
          <p:nvPr/>
        </p:nvSpPr>
        <p:spPr>
          <a:xfrm>
            <a:off x="2595756" y="2714252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현황분석을 통한 추가 대여소 최적 위치 제안</a:t>
            </a:r>
          </a:p>
        </p:txBody>
      </p:sp>
    </p:spTree>
    <p:extLst>
      <p:ext uri="{BB962C8B-B14F-4D97-AF65-F5344CB8AC3E}">
        <p14:creationId xmlns:p14="http://schemas.microsoft.com/office/powerpoint/2010/main" val="212230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39FF5-CF3F-4389-907A-D97950048DA4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E9F1DC-A95C-4997-B468-7E17484E191A}"/>
              </a:ext>
            </a:extLst>
          </p:cNvPr>
          <p:cNvGrpSpPr/>
          <p:nvPr/>
        </p:nvGrpSpPr>
        <p:grpSpPr>
          <a:xfrm>
            <a:off x="284251" y="2519458"/>
            <a:ext cx="7719318" cy="1981210"/>
            <a:chOff x="903693" y="2096363"/>
            <a:chExt cx="10384613" cy="266527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4023242-CC5A-4850-84C4-87FA3A5E2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21" t="25632" r="56562" b="46611"/>
            <a:stretch/>
          </p:blipFill>
          <p:spPr>
            <a:xfrm>
              <a:off x="903693" y="2096363"/>
              <a:ext cx="10384613" cy="2665273"/>
            </a:xfrm>
            <a:prstGeom prst="rect">
              <a:avLst/>
            </a:prstGeom>
          </p:spPr>
        </p:pic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9CEAB7F7-67F8-4EA1-8AAC-FEB227BD5E5E}"/>
                </a:ext>
              </a:extLst>
            </p:cNvPr>
            <p:cNvSpPr/>
            <p:nvPr/>
          </p:nvSpPr>
          <p:spPr>
            <a:xfrm>
              <a:off x="1866900" y="2891367"/>
              <a:ext cx="7378700" cy="172406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4407263C-A525-4EE1-9C7E-9A149EE9AD75}"/>
                </a:ext>
              </a:extLst>
            </p:cNvPr>
            <p:cNvSpPr/>
            <p:nvPr/>
          </p:nvSpPr>
          <p:spPr>
            <a:xfrm>
              <a:off x="1424538" y="3460137"/>
              <a:ext cx="1208505" cy="172406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CC2FE40-0A2C-4962-9B32-DFE001951ADE}"/>
              </a:ext>
            </a:extLst>
          </p:cNvPr>
          <p:cNvSpPr txBox="1"/>
          <p:nvPr/>
        </p:nvSpPr>
        <p:spPr>
          <a:xfrm>
            <a:off x="2633315" y="4957322"/>
            <a:ext cx="30211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7]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자전거이용활성화 조례</a:t>
            </a:r>
            <a:endParaRPr lang="en-US" altLang="ko-KR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03AC60B-B753-466C-99DB-6EB5983E78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12" t="36667" r="60938" b="14272"/>
          <a:stretch/>
        </p:blipFill>
        <p:spPr>
          <a:xfrm>
            <a:off x="8436436" y="851418"/>
            <a:ext cx="3322697" cy="40753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966D9A-EF4E-46F5-BBA4-70777F881DB6}"/>
              </a:ext>
            </a:extLst>
          </p:cNvPr>
          <p:cNvSpPr txBox="1"/>
          <p:nvPr/>
        </p:nvSpPr>
        <p:spPr>
          <a:xfrm>
            <a:off x="8587189" y="4982764"/>
            <a:ext cx="30211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8]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공공 자전거 이용률이 높은 지역</a:t>
            </a:r>
            <a:endParaRPr lang="en-US" altLang="ko-KR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C4CE66-E33D-4223-B460-F6AC5B9812EC}"/>
              </a:ext>
            </a:extLst>
          </p:cNvPr>
          <p:cNvSpPr/>
          <p:nvPr/>
        </p:nvSpPr>
        <p:spPr>
          <a:xfrm>
            <a:off x="8846049" y="2653323"/>
            <a:ext cx="900987" cy="457095"/>
          </a:xfrm>
          <a:prstGeom prst="ellipse">
            <a:avLst/>
          </a:prstGeom>
          <a:noFill/>
          <a:ln w="762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1515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5A232-89D0-4DEA-99A7-DC47E0AAFF14}"/>
              </a:ext>
            </a:extLst>
          </p:cNvPr>
          <p:cNvSpPr txBox="1"/>
          <p:nvPr/>
        </p:nvSpPr>
        <p:spPr>
          <a:xfrm>
            <a:off x="433752" y="5562229"/>
            <a:ext cx="1132538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자전거이용활성화 조례에서는 지하철역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공공청사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공원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대형유통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판매시설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공공주택단지 등에서 누구나 이용할 수 있어야 하지만 현재는 지하철역 근처 위주로만 대여소가 설치되어 있어 누구나 편리하게 이용하기에는 한계점이 존재합니다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847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4E38E-308C-4EAA-8ACB-011D2AB371AF}"/>
              </a:ext>
            </a:extLst>
          </p:cNvPr>
          <p:cNvSpPr txBox="1"/>
          <p:nvPr/>
        </p:nvSpPr>
        <p:spPr>
          <a:xfrm>
            <a:off x="8013840" y="2567357"/>
            <a:ext cx="4101960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공공자전거 대여소는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상동역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신중동역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송내역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굴포천의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총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개소의 공공자전거 대여소를 운영하고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하지만 대여소의 분포가 지하철역 근처에만 집중되어 있어 고르게 분포되어 있지 않다는 문제점을 파악할 수 있었습니다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EE9517-8B62-4AE9-B15E-BA896AD4F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35" t="19757" r="14832" b="9260"/>
          <a:stretch/>
        </p:blipFill>
        <p:spPr>
          <a:xfrm>
            <a:off x="635007" y="1934832"/>
            <a:ext cx="3420658" cy="41982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3E9E95-9C82-4053-92C0-39EA94FAE1D6}"/>
              </a:ext>
            </a:extLst>
          </p:cNvPr>
          <p:cNvSpPr txBox="1"/>
          <p:nvPr/>
        </p:nvSpPr>
        <p:spPr>
          <a:xfrm>
            <a:off x="972036" y="6230282"/>
            <a:ext cx="28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9]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공공자전거 대여소 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654E9-091A-4CA2-953E-4BC028C3A17D}"/>
              </a:ext>
            </a:extLst>
          </p:cNvPr>
          <p:cNvSpPr txBox="1"/>
          <p:nvPr/>
        </p:nvSpPr>
        <p:spPr>
          <a:xfrm>
            <a:off x="4096825" y="6228479"/>
            <a:ext cx="3711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행정동 별 인구분포와 지하철역의 분포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1D8513-C55E-42D3-A3D1-4F958E613CE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98AE53-05AE-4875-B63B-9D97EF5A0371}"/>
              </a:ext>
            </a:extLst>
          </p:cNvPr>
          <p:cNvSpPr/>
          <p:nvPr/>
        </p:nvSpPr>
        <p:spPr>
          <a:xfrm>
            <a:off x="8354491" y="1592386"/>
            <a:ext cx="34206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지하철 역에만 집중되어 있는 대여소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BC5B5F44-660D-45CF-BD20-687D26723D33}"/>
              </a:ext>
            </a:extLst>
          </p:cNvPr>
          <p:cNvSpPr/>
          <p:nvPr/>
        </p:nvSpPr>
        <p:spPr>
          <a:xfrm>
            <a:off x="10088350" y="4659620"/>
            <a:ext cx="1900449" cy="256562"/>
          </a:xfrm>
          <a:prstGeom prst="parallelogram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012903-D00B-440F-B861-A7BD4C320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44" t="30910" r="53462" b="19141"/>
          <a:stretch/>
        </p:blipFill>
        <p:spPr>
          <a:xfrm>
            <a:off x="4199101" y="1945427"/>
            <a:ext cx="3506592" cy="41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39FF5-CF3F-4389-907A-D97950048DA4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860D0D-12EB-4423-9EB1-C89E8B57D59C}"/>
              </a:ext>
            </a:extLst>
          </p:cNvPr>
          <p:cNvGrpSpPr/>
          <p:nvPr/>
        </p:nvGrpSpPr>
        <p:grpSpPr>
          <a:xfrm>
            <a:off x="4336170" y="1225278"/>
            <a:ext cx="8199003" cy="6149252"/>
            <a:chOff x="4721762" y="1225278"/>
            <a:chExt cx="8199003" cy="6149252"/>
          </a:xfrm>
        </p:grpSpPr>
        <p:pic>
          <p:nvPicPr>
            <p:cNvPr id="12" name="그림 11" descr="텍스트, 필기구, 연필, 문구이(가) 표시된 사진&#10;&#10;자동 생성된 설명">
              <a:extLst>
                <a:ext uri="{FF2B5EF4-FFF2-40B4-BE49-F238E27FC236}">
                  <a16:creationId xmlns:a16="http://schemas.microsoft.com/office/drawing/2014/main" id="{C0E10C08-0B26-4159-8253-FA2862E65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1762" y="1225278"/>
              <a:ext cx="8199003" cy="61492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FF572C-16E8-4BDF-B250-DBFA76426A63}"/>
                </a:ext>
              </a:extLst>
            </p:cNvPr>
            <p:cNvSpPr txBox="1"/>
            <p:nvPr/>
          </p:nvSpPr>
          <p:spPr>
            <a:xfrm>
              <a:off x="9650870" y="5658189"/>
              <a:ext cx="302119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7]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공공자전거 월별 이용현황</a:t>
              </a:r>
              <a:endPara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  <a:p>
              <a:pPr algn="ctr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위에서부터 순서대로 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2016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 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~ 2020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77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1D8513-C55E-42D3-A3D1-4F958E613CE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71FD5B-F2CB-40AA-AFAA-A95061B6A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71" t="13006" r="52694" b="3037"/>
          <a:stretch/>
        </p:blipFill>
        <p:spPr>
          <a:xfrm>
            <a:off x="1027669" y="2090246"/>
            <a:ext cx="2979373" cy="33766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151DB6-8CC0-4DF9-96B6-09AAFAFE2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79" t="12942" r="53123" b="2844"/>
          <a:stretch/>
        </p:blipFill>
        <p:spPr>
          <a:xfrm>
            <a:off x="4600489" y="2090246"/>
            <a:ext cx="2979374" cy="3376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33FCB2-AC90-4781-A98A-144B93BDE0EC}"/>
              </a:ext>
            </a:extLst>
          </p:cNvPr>
          <p:cNvSpPr txBox="1"/>
          <p:nvPr/>
        </p:nvSpPr>
        <p:spPr>
          <a:xfrm>
            <a:off x="686629" y="5524371"/>
            <a:ext cx="3637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11]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정류장의 개수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-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교통발전지역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C12BE-4888-4E49-BC7C-410355015D54}"/>
              </a:ext>
            </a:extLst>
          </p:cNvPr>
          <p:cNvSpPr txBox="1"/>
          <p:nvPr/>
        </p:nvSpPr>
        <p:spPr>
          <a:xfrm>
            <a:off x="4461431" y="5524371"/>
            <a:ext cx="324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12]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버스 정류장의 개수와 배차간격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-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교통발전지역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13CEC-638C-48B5-83FB-67A7360A0CBE}"/>
              </a:ext>
            </a:extLst>
          </p:cNvPr>
          <p:cNvSpPr txBox="1"/>
          <p:nvPr/>
        </p:nvSpPr>
        <p:spPr>
          <a:xfrm>
            <a:off x="783104" y="5968672"/>
            <a:ext cx="983927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버스 정류장의 개수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그림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11)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개수와 배차간격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그림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12)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고려한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발전 지역을 시각화한 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히트맵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kumimoji="1" lang="en-US" altLang="ko-KR" sz="8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수준의 인구밀도에도 불구하고 대중교통의 사각지대가 있음을 확인할 수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593D4A-F3AB-463E-81A6-EED8E557F955}"/>
              </a:ext>
            </a:extLst>
          </p:cNvPr>
          <p:cNvSpPr/>
          <p:nvPr/>
        </p:nvSpPr>
        <p:spPr>
          <a:xfrm>
            <a:off x="8354491" y="1592386"/>
            <a:ext cx="34206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대중교통에서 발견한 교통사각지대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82F6BDB-8B40-4E23-B563-D425A87C5416}"/>
              </a:ext>
            </a:extLst>
          </p:cNvPr>
          <p:cNvSpPr/>
          <p:nvPr/>
        </p:nvSpPr>
        <p:spPr>
          <a:xfrm>
            <a:off x="5095950" y="2382184"/>
            <a:ext cx="1833660" cy="1134737"/>
          </a:xfrm>
          <a:prstGeom prst="ellipse">
            <a:avLst/>
          </a:prstGeom>
          <a:noFill/>
          <a:ln w="762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1515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7F75936-6A13-426B-84C2-68267E83A7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69" t="15674" r="51289" b="24090"/>
          <a:stretch/>
        </p:blipFill>
        <p:spPr>
          <a:xfrm>
            <a:off x="8173310" y="2090246"/>
            <a:ext cx="2639357" cy="33766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99DB9D-6CF9-4763-A559-7902B94E73CB}"/>
              </a:ext>
            </a:extLst>
          </p:cNvPr>
          <p:cNvSpPr txBox="1"/>
          <p:nvPr/>
        </p:nvSpPr>
        <p:spPr>
          <a:xfrm>
            <a:off x="7868350" y="5544293"/>
            <a:ext cx="32492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13] 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</a:t>
            </a:r>
            <a:r>
              <a:rPr lang="ko-KR" altLang="en-US" sz="1200" dirty="0" err="1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행정동별</a:t>
            </a:r>
            <a:r>
              <a:rPr lang="ko-KR" altLang="en-US" sz="12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인구밀도</a:t>
            </a:r>
            <a:endParaRPr lang="en-US" altLang="ko-KR" sz="12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15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172" name="Picture 4" descr="Bucheon City Hall">
            <a:extLst>
              <a:ext uri="{FF2B5EF4-FFF2-40B4-BE49-F238E27FC236}">
                <a16:creationId xmlns:a16="http://schemas.microsoft.com/office/drawing/2014/main" id="{16EF3367-CECA-41FE-BB23-FDBE7974D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t="2641" r="19290" b="2325"/>
          <a:stretch/>
        </p:blipFill>
        <p:spPr bwMode="auto">
          <a:xfrm rot="290657">
            <a:off x="633426" y="2206292"/>
            <a:ext cx="3946561" cy="423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42FEC9-06B9-4F94-B730-A648A4F9107F}"/>
              </a:ext>
            </a:extLst>
          </p:cNvPr>
          <p:cNvSpPr txBox="1"/>
          <p:nvPr/>
        </p:nvSpPr>
        <p:spPr>
          <a:xfrm>
            <a:off x="4525364" y="3218800"/>
            <a:ext cx="7023222" cy="14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rgbClr val="8CA153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         공공자전거 현황분석을 통한 추가 대여소 최적 위치 제안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6565409-A33A-474E-A165-407887DD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54" y="5348908"/>
            <a:ext cx="2646220" cy="9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20428B-C190-4820-9A81-22B3FDC95C8A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주제 소개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3" name="Picture 2" descr="부천시, 생활SOC 사업 국비 115억 확보! &lt; 행정 &lt; 종합뉴스 &lt; 기사본문 - 부천신문">
            <a:extLst>
              <a:ext uri="{FF2B5EF4-FFF2-40B4-BE49-F238E27FC236}">
                <a16:creationId xmlns:a16="http://schemas.microsoft.com/office/drawing/2014/main" id="{3C82E870-5DEC-4E64-B3DA-E84D83D12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1" t="11011" r="20515" b="6537"/>
          <a:stretch/>
        </p:blipFill>
        <p:spPr bwMode="auto">
          <a:xfrm>
            <a:off x="5087917" y="3260661"/>
            <a:ext cx="1008083" cy="142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7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DD48A-E30F-40EC-A9B3-67E4F9780EB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이용 기술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040" name="Picture 16" descr="Python Logo - PNG and Vector - Logo Download">
            <a:extLst>
              <a:ext uri="{FF2B5EF4-FFF2-40B4-BE49-F238E27FC236}">
                <a16:creationId xmlns:a16="http://schemas.microsoft.com/office/drawing/2014/main" id="{8E8C8CAC-24D0-4843-995A-56FFB924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727" y="2434271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EBDC1D1-8CF1-400C-B6C3-EBE465DDE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09091"/>
            <a:ext cx="2265894" cy="6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oPandas logo proposal · Issue #1405 · geopandas/geopandas · GitHub">
            <a:extLst>
              <a:ext uri="{FF2B5EF4-FFF2-40B4-BE49-F238E27FC236}">
                <a16:creationId xmlns:a16="http://schemas.microsoft.com/office/drawing/2014/main" id="{73AB279D-E608-4B98-B5BA-E9B483D8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49" y="5736462"/>
            <a:ext cx="1531612" cy="4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olium @ Deepnote | Deepnote">
            <a:extLst>
              <a:ext uri="{FF2B5EF4-FFF2-40B4-BE49-F238E27FC236}">
                <a16:creationId xmlns:a16="http://schemas.microsoft.com/office/drawing/2014/main" id="{CF4C73DA-BCC0-4304-8619-317146A4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402" y="5136261"/>
            <a:ext cx="1540266" cy="52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4432F7B-D891-4F60-808B-3176BE20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68" y="5104872"/>
            <a:ext cx="1531612" cy="61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cikit-learn - 실전코딩">
            <a:extLst>
              <a:ext uri="{FF2B5EF4-FFF2-40B4-BE49-F238E27FC236}">
                <a16:creationId xmlns:a16="http://schemas.microsoft.com/office/drawing/2014/main" id="{992CFD02-098C-409E-82BF-34974BF8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09" y="5641396"/>
            <a:ext cx="1045982" cy="5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초보자를 위한 깃(Git) 사용법 · Yoon's devlog">
            <a:extLst>
              <a:ext uri="{FF2B5EF4-FFF2-40B4-BE49-F238E27FC236}">
                <a16:creationId xmlns:a16="http://schemas.microsoft.com/office/drawing/2014/main" id="{08256AE8-7E5D-4182-B3B0-ECC3DCCC9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142" y="3372507"/>
            <a:ext cx="1934218" cy="80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hp File Document Icon Icons - Download Free Vector Icons | Noun Project">
            <a:extLst>
              <a:ext uri="{FF2B5EF4-FFF2-40B4-BE49-F238E27FC236}">
                <a16:creationId xmlns:a16="http://schemas.microsoft.com/office/drawing/2014/main" id="{2255218F-24F6-41D1-8330-92D1EEB08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45" y="4975968"/>
            <a:ext cx="878197" cy="8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ew GeoJSON validation service | Joinup">
            <a:extLst>
              <a:ext uri="{FF2B5EF4-FFF2-40B4-BE49-F238E27FC236}">
                <a16:creationId xmlns:a16="http://schemas.microsoft.com/office/drawing/2014/main" id="{E1EEA55E-263B-4124-9E70-DA63631D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066" y="5177457"/>
            <a:ext cx="1350757" cy="5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ithub repo 올바르게 가져오기..">
            <a:extLst>
              <a:ext uri="{FF2B5EF4-FFF2-40B4-BE49-F238E27FC236}">
                <a16:creationId xmlns:a16="http://schemas.microsoft.com/office/drawing/2014/main" id="{C21AA735-D267-40B8-A1AE-9469D431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675" y="5045656"/>
            <a:ext cx="1350757" cy="67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24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55BCF4-D615-4D10-9CF8-771A906F424E}"/>
              </a:ext>
            </a:extLst>
          </p:cNvPr>
          <p:cNvGrpSpPr/>
          <p:nvPr/>
        </p:nvGrpSpPr>
        <p:grpSpPr>
          <a:xfrm>
            <a:off x="598227" y="2520351"/>
            <a:ext cx="10643246" cy="3163239"/>
            <a:chOff x="598227" y="2276511"/>
            <a:chExt cx="10643246" cy="3163239"/>
          </a:xfrm>
        </p:grpSpPr>
        <p:pic>
          <p:nvPicPr>
            <p:cNvPr id="7" name="Picture 2" descr="공공데이터 – 경기도여성가족재단">
              <a:extLst>
                <a:ext uri="{FF2B5EF4-FFF2-40B4-BE49-F238E27FC236}">
                  <a16:creationId xmlns:a16="http://schemas.microsoft.com/office/drawing/2014/main" id="{285E9D3D-7B43-456A-8B87-E90BDD0163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4" t="29659" r="25298" b="31706"/>
            <a:stretch/>
          </p:blipFill>
          <p:spPr bwMode="auto">
            <a:xfrm>
              <a:off x="598227" y="2735031"/>
              <a:ext cx="2811543" cy="731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국가공간정보포털">
              <a:extLst>
                <a:ext uri="{FF2B5EF4-FFF2-40B4-BE49-F238E27FC236}">
                  <a16:creationId xmlns:a16="http://schemas.microsoft.com/office/drawing/2014/main" id="{DB7EFC75-615E-45ED-A564-677C0156D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081" y="4697397"/>
              <a:ext cx="2623834" cy="742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경기도교통정보센터">
              <a:extLst>
                <a:ext uri="{FF2B5EF4-FFF2-40B4-BE49-F238E27FC236}">
                  <a16:creationId xmlns:a16="http://schemas.microsoft.com/office/drawing/2014/main" id="{BA3F81E9-8C3C-49A8-AD0C-6D38FED2B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1119" y="2810781"/>
              <a:ext cx="2460354" cy="656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경기도 공공데이터 포털 - 경기 데이터드림 : 네이버 블로그">
              <a:extLst>
                <a:ext uri="{FF2B5EF4-FFF2-40B4-BE49-F238E27FC236}">
                  <a16:creationId xmlns:a16="http://schemas.microsoft.com/office/drawing/2014/main" id="{8FA160A4-E4A7-4CD8-8135-D97D4DA579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t="32778" r="50000" b="35370"/>
            <a:stretch/>
          </p:blipFill>
          <p:spPr bwMode="auto">
            <a:xfrm>
              <a:off x="4957404" y="2276511"/>
              <a:ext cx="2269996" cy="119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정보공개청구">
              <a:extLst>
                <a:ext uri="{FF2B5EF4-FFF2-40B4-BE49-F238E27FC236}">
                  <a16:creationId xmlns:a16="http://schemas.microsoft.com/office/drawing/2014/main" id="{5FD25C6F-ACAA-4AC8-898E-7A22CC6BA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433" y="4697397"/>
              <a:ext cx="2293937" cy="742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KTDB 국가교통DB KOREA TRANSPORT DATABASE">
              <a:extLst>
                <a:ext uri="{FF2B5EF4-FFF2-40B4-BE49-F238E27FC236}">
                  <a16:creationId xmlns:a16="http://schemas.microsoft.com/office/drawing/2014/main" id="{97C6E432-EE02-4B56-AE19-0751C46B7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8888" y="4819018"/>
              <a:ext cx="2348086" cy="49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B31621-2646-47E4-97F5-0427E2096F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수집한 데이터셋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3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123F2-1DDB-427D-886A-D18BF7786CF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변수 소개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A2592D3-993B-4706-B225-1882C3BFF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76939"/>
              </p:ext>
            </p:extLst>
          </p:nvPr>
        </p:nvGraphicFramePr>
        <p:xfrm>
          <a:off x="88899" y="3454289"/>
          <a:ext cx="12001501" cy="18288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14165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4152471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2424596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  <a:gridCol w="1740197">
                  <a:extLst>
                    <a:ext uri="{9D8B030D-6E8A-4147-A177-3AD203B41FA5}">
                      <a16:colId xmlns:a16="http://schemas.microsoft.com/office/drawing/2014/main" val="1361072185"/>
                    </a:ext>
                  </a:extLst>
                </a:gridCol>
                <a:gridCol w="2070072">
                  <a:extLst>
                    <a:ext uri="{9D8B030D-6E8A-4147-A177-3AD203B41FA5}">
                      <a16:colId xmlns:a16="http://schemas.microsoft.com/office/drawing/2014/main" val="1222161158"/>
                    </a:ext>
                  </a:extLst>
                </a:gridCol>
              </a:tblGrid>
              <a:tr h="266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데이터 용도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데이터 추출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데이터 추출 값 기준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데이터 </a:t>
                      </a:r>
                      <a:r>
                        <a:rPr lang="ko-KR" altLang="en-US" sz="1400" b="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전처리</a:t>
                      </a: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주요 방법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266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학교 현황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X,Y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좌표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교차로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경도</a:t>
                      </a:r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위도 변환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2664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유동인구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 데이터 드림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인도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266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대여소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국토 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자전거 도로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2664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293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6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582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교통소외지역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5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5ADB7E-2A50-854F-965A-083AD17C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09168">
            <a:off x="5227374" y="393736"/>
            <a:ext cx="1979138" cy="1814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FE3236-750D-A047-B36B-3A3B34F30683}"/>
              </a:ext>
            </a:extLst>
          </p:cNvPr>
          <p:cNvSpPr txBox="1"/>
          <p:nvPr/>
        </p:nvSpPr>
        <p:spPr>
          <a:xfrm>
            <a:off x="654050" y="4094812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현황 및 문제점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A7F54-DCC2-EC48-A6C0-CD0EE2FFC4C5}"/>
              </a:ext>
            </a:extLst>
          </p:cNvPr>
          <p:cNvSpPr txBox="1"/>
          <p:nvPr/>
        </p:nvSpPr>
        <p:spPr>
          <a:xfrm>
            <a:off x="5427009" y="1058821"/>
            <a:ext cx="159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2DD45-DFCA-F745-9699-1DEA536CD912}"/>
              </a:ext>
            </a:extLst>
          </p:cNvPr>
          <p:cNvSpPr txBox="1"/>
          <p:nvPr/>
        </p:nvSpPr>
        <p:spPr>
          <a:xfrm>
            <a:off x="1634406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037EF-45BE-2049-B684-DDCDF37608A5}"/>
              </a:ext>
            </a:extLst>
          </p:cNvPr>
          <p:cNvSpPr txBox="1"/>
          <p:nvPr/>
        </p:nvSpPr>
        <p:spPr>
          <a:xfrm>
            <a:off x="3393772" y="4096218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분석절차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997217-CA60-B249-9A03-A7C0AB93F049}"/>
              </a:ext>
            </a:extLst>
          </p:cNvPr>
          <p:cNvSpPr txBox="1"/>
          <p:nvPr/>
        </p:nvSpPr>
        <p:spPr>
          <a:xfrm>
            <a:off x="4380090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BC928-2143-ED49-9C10-4DD06080EC37}"/>
              </a:ext>
            </a:extLst>
          </p:cNvPr>
          <p:cNvSpPr txBox="1"/>
          <p:nvPr/>
        </p:nvSpPr>
        <p:spPr>
          <a:xfrm>
            <a:off x="6065349" y="4094812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502B3E-B9B3-E44B-9A9C-7D220F9CBD47}"/>
              </a:ext>
            </a:extLst>
          </p:cNvPr>
          <p:cNvSpPr txBox="1"/>
          <p:nvPr/>
        </p:nvSpPr>
        <p:spPr>
          <a:xfrm>
            <a:off x="7045704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B4252-4EEE-734E-AFA7-0099FFEA17CC}"/>
              </a:ext>
            </a:extLst>
          </p:cNvPr>
          <p:cNvSpPr txBox="1"/>
          <p:nvPr/>
        </p:nvSpPr>
        <p:spPr>
          <a:xfrm>
            <a:off x="8710665" y="4096218"/>
            <a:ext cx="27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sz="1400" dirty="0">
              <a:solidFill>
                <a:schemeClr val="bg1">
                  <a:lumMod val="95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EB10A-1606-1B40-B6AF-E1D5E09FD71B}"/>
              </a:ext>
            </a:extLst>
          </p:cNvPr>
          <p:cNvSpPr txBox="1"/>
          <p:nvPr/>
        </p:nvSpPr>
        <p:spPr>
          <a:xfrm>
            <a:off x="9691021" y="3606942"/>
            <a:ext cx="7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</a:t>
            </a:r>
            <a:endParaRPr kumimoji="1" lang="ko-KR" altLang="en-US" dirty="0">
              <a:solidFill>
                <a:schemeClr val="bg1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F9F8D2-6ACE-4A83-8A3C-8C9311345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12" y="2432718"/>
            <a:ext cx="1034215" cy="10342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C70B32-E34C-4264-ACA5-CA6A1278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93" y="2295121"/>
            <a:ext cx="1314450" cy="13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0CD2F9B-8834-4AAA-BEE8-053B4DDA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09" y="2432717"/>
            <a:ext cx="1034215" cy="1034215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DD6B9D7F-5D92-48CA-BA76-7C318A87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09" y="2295121"/>
            <a:ext cx="1314450" cy="13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72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54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03F16-8822-4791-A604-387AF469ACF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학습데이터셋과 예측 데이터 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61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32A915-1FC2-4031-A1A5-FC044EF6F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9" t="23099" r="25285" b="7799"/>
          <a:stretch/>
        </p:blipFill>
        <p:spPr>
          <a:xfrm>
            <a:off x="912232" y="2079787"/>
            <a:ext cx="4412124" cy="42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18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D472B-0C3C-48DB-A43F-2044DB0C1C64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 선택이유와 </a:t>
            </a:r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대여량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수요 예측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(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다중회귀분석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)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275D8-381B-4488-AF25-112AD33AA617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9126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0D0213-1C4F-41E0-97DA-6D9DC955E79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3D7CA80-CA06-4B3B-9980-0312926F7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58" b="4473"/>
          <a:stretch/>
        </p:blipFill>
        <p:spPr>
          <a:xfrm>
            <a:off x="795382" y="1969892"/>
            <a:ext cx="8196564" cy="3945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8D9A-3C87-46B3-8B0B-9D9AE3D1AA87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모델링 바탕으로 후보군 추가 배치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84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331ECC-6F57-4BE2-A57B-8A8E3250FD10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C6AB5-6D2F-42A8-8042-677A7E985758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1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</a:t>
            </a:r>
            <a:r>
              <a:rPr kumimoji="1" lang="ko-KR" altLang="en-US" dirty="0" err="1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탑텐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8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064605-7DA6-4658-8332-AB7C1F277D86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165A2-4C0B-4710-BE1F-7A13F5C70266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2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안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</a:t>
            </a:r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자전거 대여 수요량 탑 </a:t>
            </a:r>
            <a:r>
              <a:rPr kumimoji="1" lang="en-US" altLang="ko-KR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40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523465-9C8A-488A-B927-D9949070F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09" t="21852" r="56024" b="20000"/>
          <a:stretch/>
        </p:blipFill>
        <p:spPr>
          <a:xfrm>
            <a:off x="1098287" y="2118224"/>
            <a:ext cx="3725028" cy="44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76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기대효과 및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E1FC31-113E-41F7-959D-56044BA77CF9}"/>
              </a:ext>
            </a:extLst>
          </p:cNvPr>
          <p:cNvGrpSpPr/>
          <p:nvPr/>
        </p:nvGrpSpPr>
        <p:grpSpPr>
          <a:xfrm>
            <a:off x="425793" y="2094323"/>
            <a:ext cx="11340413" cy="4527679"/>
            <a:chOff x="425793" y="2064279"/>
            <a:chExt cx="11340413" cy="4527679"/>
          </a:xfrm>
          <a:pattFill prst="ltDnDiag">
            <a:fgClr>
              <a:schemeClr val="bg1"/>
            </a:fgClr>
            <a:bgClr>
              <a:schemeClr val="bg1">
                <a:lumMod val="85000"/>
              </a:schemeClr>
            </a:bgClr>
          </a:patt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F1E2D5-1061-42C3-B20D-68D1E24D6AC3}"/>
                </a:ext>
              </a:extLst>
            </p:cNvPr>
            <p:cNvSpPr/>
            <p:nvPr/>
          </p:nvSpPr>
          <p:spPr>
            <a:xfrm>
              <a:off x="425793" y="2064279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BF511B-FFB5-44F9-87A2-1E72A9AB300B}"/>
                </a:ext>
              </a:extLst>
            </p:cNvPr>
            <p:cNvSpPr/>
            <p:nvPr/>
          </p:nvSpPr>
          <p:spPr>
            <a:xfrm>
              <a:off x="425793" y="3233338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63F27D-953D-4600-83D9-30D6CDE89FF4}"/>
                </a:ext>
              </a:extLst>
            </p:cNvPr>
            <p:cNvSpPr/>
            <p:nvPr/>
          </p:nvSpPr>
          <p:spPr>
            <a:xfrm>
              <a:off x="425793" y="4402397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83E25F1-D012-4E88-ABFE-232299332168}"/>
                </a:ext>
              </a:extLst>
            </p:cNvPr>
            <p:cNvSpPr/>
            <p:nvPr/>
          </p:nvSpPr>
          <p:spPr>
            <a:xfrm>
              <a:off x="425793" y="5571456"/>
              <a:ext cx="11340413" cy="1020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B5D21A-598F-407A-BA20-5E8A25007C95}"/>
              </a:ext>
            </a:extLst>
          </p:cNvPr>
          <p:cNvSpPr txBox="1"/>
          <p:nvPr/>
        </p:nvSpPr>
        <p:spPr>
          <a:xfrm>
            <a:off x="505760" y="225125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459B5-CDE8-430F-A7F0-1AE8D39466DF}"/>
              </a:ext>
            </a:extLst>
          </p:cNvPr>
          <p:cNvSpPr txBox="1"/>
          <p:nvPr/>
        </p:nvSpPr>
        <p:spPr>
          <a:xfrm>
            <a:off x="505318" y="3419690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69B31-731D-4893-A962-7129CE1A89C0}"/>
              </a:ext>
            </a:extLst>
          </p:cNvPr>
          <p:cNvSpPr txBox="1"/>
          <p:nvPr/>
        </p:nvSpPr>
        <p:spPr>
          <a:xfrm>
            <a:off x="505318" y="458874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8446F3-71B7-48B2-A179-CFA70A8618FE}"/>
              </a:ext>
            </a:extLst>
          </p:cNvPr>
          <p:cNvSpPr txBox="1"/>
          <p:nvPr/>
        </p:nvSpPr>
        <p:spPr>
          <a:xfrm>
            <a:off x="505760" y="5757808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rgbClr val="18293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endParaRPr lang="ko-KR" altLang="en-US" sz="4000" i="1" dirty="0">
              <a:solidFill>
                <a:srgbClr val="18293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8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04. 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분석결과 및 결론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F6912-E8C9-4EA5-9A25-231D4E533D1E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느낀점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36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참고 문헌 및 사용 데이터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00CAC-2912-4B74-A8E9-6E41B965C52C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참고 문헌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90E2B1-895C-4955-93AF-0E5D2C0649BE}"/>
              </a:ext>
            </a:extLst>
          </p:cNvPr>
          <p:cNvSpPr txBox="1"/>
          <p:nvPr/>
        </p:nvSpPr>
        <p:spPr>
          <a:xfrm>
            <a:off x="416989" y="2215584"/>
            <a:ext cx="11325833" cy="2949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2012.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공공자전거 효과 분석 및 발전방안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한국교통연구원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2018.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부천형 스마트도시 구축 기본계획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(2019~2023).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부천시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2018.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서울시 공공자전거 이용에 영향을 미치는 물리적 환경 요인 분석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대여소별 거리에 따른 요인의 영향력 차이를 중심으로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400" dirty="0" err="1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ko-KR" altLang="en-US" sz="1400" b="0" i="0" u="none" strike="noStrike" baseline="0" dirty="0" err="1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토</a:t>
            </a:r>
            <a:r>
              <a:rPr lang="en-US" altLang="ko-KR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r>
              <a:rPr lang="ko-KR" altLang="en-US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도시계획학회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2018.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공유 자전거 시스템의 수요기반 재배치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한국경영과학회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</a:t>
            </a:r>
            <a:r>
              <a:rPr lang="ko-KR" altLang="en-US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대중교통현황조사 통계정보보고서</a:t>
            </a:r>
            <a:r>
              <a:rPr lang="en-US" altLang="ko-KR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400" b="0" i="0" u="none" strike="noStrike" baseline="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국토교통부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네트워크 </a:t>
            </a:r>
            <a:r>
              <a:rPr lang="ko-KR" altLang="en-US" sz="1400" dirty="0" err="1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기반 서울시 공공자전거 서비스의 이용률 개선 방안 연구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서울시 종로구 사례를 중심으로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대한교통학회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군집분석을 통한 공공자전거 수요예측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대한산업공학회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2019. 2018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대중교통 현황조사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종합결과 보고서 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국토교통부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한국교통안전공단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기상인자와 공공자전거 대여율에 따른 데이터 분석 및 공공자전거 수요예측</a:t>
            </a:r>
            <a:r>
              <a:rPr lang="en-US" altLang="ko-KR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400" dirty="0">
                <a:solidFill>
                  <a:srgbClr val="3A495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한국정보과학회</a:t>
            </a:r>
            <a:endParaRPr lang="en-US" altLang="ko-KR" sz="1400" dirty="0">
              <a:solidFill>
                <a:srgbClr val="3A495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85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26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높은 인구밀도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D1A9579F-89F5-4904-82A5-7972C0FA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9" y="1685485"/>
            <a:ext cx="3635619" cy="242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6D431C-5275-4017-8F60-491772A98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41997"/>
              </p:ext>
            </p:extLst>
          </p:nvPr>
        </p:nvGraphicFramePr>
        <p:xfrm>
          <a:off x="5418143" y="2082839"/>
          <a:ext cx="5927498" cy="207987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50009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1378891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850798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지자체명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면적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 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인구수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인구밀도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/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부천시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53.4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831,701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15,575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수원시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121.0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1,195,204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9,878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고양시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268.1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1,061,929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3,961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용인시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591.3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1,057,086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1,788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성남시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141.7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943,585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6,659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402B40-59EC-4162-A1B3-3B6E01C3C5FA}"/>
              </a:ext>
            </a:extLst>
          </p:cNvPr>
          <p:cNvGrpSpPr/>
          <p:nvPr/>
        </p:nvGrpSpPr>
        <p:grpSpPr>
          <a:xfrm>
            <a:off x="1074554" y="4898060"/>
            <a:ext cx="10571346" cy="1741816"/>
            <a:chOff x="6359402" y="3307449"/>
            <a:chExt cx="10571346" cy="174181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F18B8D1-B9A9-4957-B1E4-0DB3EF8452D2}"/>
                </a:ext>
              </a:extLst>
            </p:cNvPr>
            <p:cNvSpPr/>
            <p:nvPr/>
          </p:nvSpPr>
          <p:spPr>
            <a:xfrm>
              <a:off x="6959830" y="3373482"/>
              <a:ext cx="51395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부천시는 </a:t>
              </a:r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전국 최고 수준의 인구밀도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수치를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CA949C-706C-4C86-B4F3-CD081700A531}"/>
                </a:ext>
              </a:extLst>
            </p:cNvPr>
            <p:cNvSpPr/>
            <p:nvPr/>
          </p:nvSpPr>
          <p:spPr>
            <a:xfrm>
              <a:off x="6959830" y="3990427"/>
              <a:ext cx="60372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특히 경기도에서 인구밀도가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만 명이 넘는 지역은 </a:t>
              </a:r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부천시가 유일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합니다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3CBBEF-8D86-4DBA-BF0B-90632A6358B5}"/>
                </a:ext>
              </a:extLst>
            </p:cNvPr>
            <p:cNvSpPr/>
            <p:nvPr/>
          </p:nvSpPr>
          <p:spPr>
            <a:xfrm>
              <a:off x="6959830" y="4633021"/>
              <a:ext cx="99709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경기도내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50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만 도시 중 인구밀도가 가장 낮은 평택시에 비해 무려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14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배에 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이르는 인구밀도를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 </a:t>
              </a:r>
              <a:endParaRPr lang="ko-KR" altLang="en-US" sz="1600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41E8028-0430-406A-93A1-D15F92D1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403" y="3307449"/>
              <a:ext cx="484813" cy="48481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CDC596-3F64-49BA-90C2-568C969A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47E031A-66A0-4FA5-B045-8764DE00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7090" y="4564452"/>
              <a:ext cx="484813" cy="484813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2CA66E5-E1C9-48DA-9D14-6A3C377D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6381" y="1483361"/>
            <a:ext cx="635346" cy="5824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3F290A-543C-4747-98FA-9C443B19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6263" y="3710381"/>
            <a:ext cx="635346" cy="5824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A753B7-F894-4B74-8AEA-4EAC6A05D703}"/>
              </a:ext>
            </a:extLst>
          </p:cNvPr>
          <p:cNvSpPr txBox="1"/>
          <p:nvPr/>
        </p:nvSpPr>
        <p:spPr>
          <a:xfrm>
            <a:off x="4815137" y="4225844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인구통계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지자체 홈페이지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외국인 미포함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959C7-A7E3-43F7-84C4-E3148B821EF8}"/>
              </a:ext>
            </a:extLst>
          </p:cNvPr>
          <p:cNvSpPr txBox="1"/>
          <p:nvPr/>
        </p:nvSpPr>
        <p:spPr>
          <a:xfrm>
            <a:off x="9920537" y="1815588"/>
            <a:ext cx="1522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년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월 말 기준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EF115-9BAA-49C0-8873-F936A6BAFB22}"/>
              </a:ext>
            </a:extLst>
          </p:cNvPr>
          <p:cNvSpPr txBox="1"/>
          <p:nvPr/>
        </p:nvSpPr>
        <p:spPr>
          <a:xfrm>
            <a:off x="7203196" y="4461689"/>
            <a:ext cx="23573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주요도시 인구밀도</a:t>
            </a:r>
          </a:p>
        </p:txBody>
      </p:sp>
    </p:spTree>
    <p:extLst>
      <p:ext uri="{BB962C8B-B14F-4D97-AF65-F5344CB8AC3E}">
        <p14:creationId xmlns:p14="http://schemas.microsoft.com/office/powerpoint/2010/main" val="3551356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75D4AD-23C3-F248-B120-F2673667A5DF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BC234-C27F-0A40-9867-FC69F16807B8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참고 문헌 및 사용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3EBBD-CA40-A240-9372-B48C54DE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400B0-C9F8-45ED-AD7A-17B6239F177E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1DD3C728-B91F-4E30-A2DA-8728B5F65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04830"/>
              </p:ext>
            </p:extLst>
          </p:nvPr>
        </p:nvGraphicFramePr>
        <p:xfrm>
          <a:off x="746857" y="2344672"/>
          <a:ext cx="10698285" cy="216865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3015593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2022937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데이터셋 목록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활용 목적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932">
                        <a:alpha val="8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대중교통 데이터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대중교통 데이터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경기 데이터 드림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대중교통 데이터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국토 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대중교통 데이터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rgbClr val="182932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부천시 대중교통 데이터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파악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182932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8A07387-4647-4AE3-BB2E-2B9C4C7838CF}"/>
              </a:ext>
            </a:extLst>
          </p:cNvPr>
          <p:cNvSpPr txBox="1"/>
          <p:nvPr/>
        </p:nvSpPr>
        <p:spPr>
          <a:xfrm>
            <a:off x="416988" y="1067703"/>
            <a:ext cx="536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사용 데이터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89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497496-8244-4719-A8D5-7E2F520E5944}"/>
              </a:ext>
            </a:extLst>
          </p:cNvPr>
          <p:cNvGrpSpPr/>
          <p:nvPr/>
        </p:nvGrpSpPr>
        <p:grpSpPr>
          <a:xfrm>
            <a:off x="5111336" y="2521895"/>
            <a:ext cx="1979138" cy="1814210"/>
            <a:chOff x="5227374" y="393736"/>
            <a:chExt cx="1979138" cy="181421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B5ADB7E-2A50-854F-965A-083AD17C2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209168">
              <a:off x="5227374" y="393736"/>
              <a:ext cx="1979138" cy="18142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A7F54-DCC2-EC48-A6C0-CD0EE2FFC4C5}"/>
                </a:ext>
              </a:extLst>
            </p:cNvPr>
            <p:cNvSpPr txBox="1"/>
            <p:nvPr/>
          </p:nvSpPr>
          <p:spPr>
            <a:xfrm>
              <a:off x="5232279" y="1058821"/>
              <a:ext cx="1969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감사합니다 </a:t>
              </a:r>
              <a:r>
                <a:rPr lang="en-US" altLang="ko-KR" sz="2400" dirty="0">
                  <a:solidFill>
                    <a:schemeClr val="bg1"/>
                  </a:solidFill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549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분석절차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69D87-0BA5-4CAF-8DC7-04999D359FF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DD48A-E30F-40EC-A9B3-67E4F9780EBB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과정 및 개요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33E3C9-A824-41D9-A7EF-AEC74860E4AF}"/>
              </a:ext>
            </a:extLst>
          </p:cNvPr>
          <p:cNvSpPr/>
          <p:nvPr/>
        </p:nvSpPr>
        <p:spPr>
          <a:xfrm>
            <a:off x="892477" y="2678975"/>
            <a:ext cx="10882534" cy="1105511"/>
          </a:xfrm>
          <a:prstGeom prst="rect">
            <a:avLst/>
          </a:prstGeom>
          <a:solidFill>
            <a:srgbClr val="CAD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17F405-9609-4BD7-9771-CFB2E46584EA}"/>
              </a:ext>
            </a:extLst>
          </p:cNvPr>
          <p:cNvSpPr/>
          <p:nvPr/>
        </p:nvSpPr>
        <p:spPr>
          <a:xfrm>
            <a:off x="475487" y="2678977"/>
            <a:ext cx="416990" cy="1123448"/>
          </a:xfrm>
          <a:prstGeom prst="rect">
            <a:avLst/>
          </a:prstGeom>
          <a:solidFill>
            <a:srgbClr val="8CA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A9EEFC-F0A0-4833-BE12-3E00A047A24B}"/>
              </a:ext>
            </a:extLst>
          </p:cNvPr>
          <p:cNvSpPr/>
          <p:nvPr/>
        </p:nvSpPr>
        <p:spPr>
          <a:xfrm>
            <a:off x="416989" y="4051851"/>
            <a:ext cx="475488" cy="1139447"/>
          </a:xfrm>
          <a:prstGeom prst="rect">
            <a:avLst/>
          </a:prstGeom>
          <a:solidFill>
            <a:srgbClr val="8CA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39876D-8053-404C-8132-387F4A46E74C}"/>
              </a:ext>
            </a:extLst>
          </p:cNvPr>
          <p:cNvSpPr/>
          <p:nvPr/>
        </p:nvSpPr>
        <p:spPr>
          <a:xfrm>
            <a:off x="414521" y="5424726"/>
            <a:ext cx="475488" cy="1139447"/>
          </a:xfrm>
          <a:prstGeom prst="rect">
            <a:avLst/>
          </a:prstGeom>
          <a:solidFill>
            <a:srgbClr val="8CA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4DE842-FCBC-490C-A9B9-58EBC513DB39}"/>
              </a:ext>
            </a:extLst>
          </p:cNvPr>
          <p:cNvSpPr/>
          <p:nvPr/>
        </p:nvSpPr>
        <p:spPr>
          <a:xfrm>
            <a:off x="890009" y="4051850"/>
            <a:ext cx="10882534" cy="1105511"/>
          </a:xfrm>
          <a:prstGeom prst="rect">
            <a:avLst/>
          </a:prstGeom>
          <a:solidFill>
            <a:srgbClr val="CAD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6100AC-FD1D-472F-B20E-8995631D3F64}"/>
              </a:ext>
            </a:extLst>
          </p:cNvPr>
          <p:cNvSpPr/>
          <p:nvPr/>
        </p:nvSpPr>
        <p:spPr>
          <a:xfrm>
            <a:off x="890009" y="5424726"/>
            <a:ext cx="10882534" cy="1105511"/>
          </a:xfrm>
          <a:prstGeom prst="rect">
            <a:avLst/>
          </a:prstGeom>
          <a:solidFill>
            <a:srgbClr val="CAD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A7F222-BE4F-4B48-A902-D0C1E9E80159}"/>
              </a:ext>
            </a:extLst>
          </p:cNvPr>
          <p:cNvSpPr/>
          <p:nvPr/>
        </p:nvSpPr>
        <p:spPr>
          <a:xfrm>
            <a:off x="1309466" y="2306027"/>
            <a:ext cx="2882270" cy="372949"/>
          </a:xfrm>
          <a:prstGeom prst="rect">
            <a:avLst/>
          </a:prstGeom>
          <a:solidFill>
            <a:srgbClr val="CAD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73926B-6E72-46A2-A286-4D00A5A74D76}"/>
              </a:ext>
            </a:extLst>
          </p:cNvPr>
          <p:cNvSpPr/>
          <p:nvPr/>
        </p:nvSpPr>
        <p:spPr>
          <a:xfrm>
            <a:off x="4892609" y="2306580"/>
            <a:ext cx="2882270" cy="372949"/>
          </a:xfrm>
          <a:prstGeom prst="rect">
            <a:avLst/>
          </a:prstGeom>
          <a:solidFill>
            <a:srgbClr val="CAD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32DD1F-C09D-4DA6-9D76-FD84CFA10005}"/>
              </a:ext>
            </a:extLst>
          </p:cNvPr>
          <p:cNvSpPr/>
          <p:nvPr/>
        </p:nvSpPr>
        <p:spPr>
          <a:xfrm>
            <a:off x="8667356" y="2331570"/>
            <a:ext cx="2882270" cy="372949"/>
          </a:xfrm>
          <a:prstGeom prst="rect">
            <a:avLst/>
          </a:prstGeom>
          <a:solidFill>
            <a:srgbClr val="CAD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8D75-608E-4309-83DD-2A425FA4DCD1}"/>
              </a:ext>
            </a:extLst>
          </p:cNvPr>
          <p:cNvSpPr txBox="1"/>
          <p:nvPr/>
        </p:nvSpPr>
        <p:spPr>
          <a:xfrm>
            <a:off x="1345229" y="2286159"/>
            <a:ext cx="3321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모델학습을 위한 데이터 </a:t>
            </a:r>
            <a:r>
              <a:rPr lang="ko-KR" altLang="en-US" sz="16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280A7-0CCA-46E3-A940-FEBDC47687BB}"/>
              </a:ext>
            </a:extLst>
          </p:cNvPr>
          <p:cNvSpPr txBox="1"/>
          <p:nvPr/>
        </p:nvSpPr>
        <p:spPr>
          <a:xfrm>
            <a:off x="4966842" y="2305381"/>
            <a:ext cx="3321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AI </a:t>
            </a:r>
            <a:r>
              <a:rPr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기반 모델학습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B25135-AAD8-4292-BA7D-E3C732C08931}"/>
              </a:ext>
            </a:extLst>
          </p:cNvPr>
          <p:cNvSpPr txBox="1"/>
          <p:nvPr/>
        </p:nvSpPr>
        <p:spPr>
          <a:xfrm>
            <a:off x="9354111" y="2322482"/>
            <a:ext cx="3321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점검 및 적용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5BB47-6454-4B17-BFBD-029C4F4D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830855"/>
            <a:ext cx="8609666" cy="48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46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D5FE1C2-F1A9-0C4D-8F93-A5180B52C01F}"/>
              </a:ext>
            </a:extLst>
          </p:cNvPr>
          <p:cNvSpPr/>
          <p:nvPr/>
        </p:nvSpPr>
        <p:spPr>
          <a:xfrm>
            <a:off x="0" y="0"/>
            <a:ext cx="1879600" cy="6858000"/>
          </a:xfrm>
          <a:prstGeom prst="rect">
            <a:avLst/>
          </a:prstGeom>
          <a:solidFill>
            <a:srgbClr val="A67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54FD1A-ADF9-3242-A732-82332461BCAF}"/>
              </a:ext>
            </a:extLst>
          </p:cNvPr>
          <p:cNvSpPr/>
          <p:nvPr/>
        </p:nvSpPr>
        <p:spPr>
          <a:xfrm>
            <a:off x="10121900" y="0"/>
            <a:ext cx="2070100" cy="6858000"/>
          </a:xfrm>
          <a:prstGeom prst="rect">
            <a:avLst/>
          </a:prstGeom>
          <a:solidFill>
            <a:srgbClr val="AA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6D7744-AA34-FA46-9C9D-DD6F3C7656F8}"/>
              </a:ext>
            </a:extLst>
          </p:cNvPr>
          <p:cNvSpPr/>
          <p:nvPr/>
        </p:nvSpPr>
        <p:spPr>
          <a:xfrm>
            <a:off x="1856140" y="0"/>
            <a:ext cx="2093560" cy="6858000"/>
          </a:xfrm>
          <a:prstGeom prst="rect">
            <a:avLst/>
          </a:prstGeom>
          <a:solidFill>
            <a:srgbClr val="8CA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E39977-FEBD-C94E-A398-E4B2A2A18BC2}"/>
              </a:ext>
            </a:extLst>
          </p:cNvPr>
          <p:cNvSpPr/>
          <p:nvPr/>
        </p:nvSpPr>
        <p:spPr>
          <a:xfrm>
            <a:off x="3949700" y="0"/>
            <a:ext cx="2971800" cy="6959600"/>
          </a:xfrm>
          <a:prstGeom prst="rect">
            <a:avLst/>
          </a:prstGeom>
          <a:solidFill>
            <a:srgbClr val="367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0AFB1D-CC4F-E44C-90A3-72FA31067251}"/>
              </a:ext>
            </a:extLst>
          </p:cNvPr>
          <p:cNvSpPr/>
          <p:nvPr/>
        </p:nvSpPr>
        <p:spPr>
          <a:xfrm>
            <a:off x="6921500" y="0"/>
            <a:ext cx="3200400" cy="6858000"/>
          </a:xfrm>
          <a:prstGeom prst="rect">
            <a:avLst/>
          </a:prstGeom>
          <a:solidFill>
            <a:srgbClr val="18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C6FE55-2C52-4F54-B27E-FDACE8EC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0"/>
            <a:ext cx="6351059" cy="357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46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7EC70A-493C-2F48-9DEF-5C90A49FBDDE}"/>
              </a:ext>
            </a:extLst>
          </p:cNvPr>
          <p:cNvSpPr/>
          <p:nvPr/>
        </p:nvSpPr>
        <p:spPr>
          <a:xfrm>
            <a:off x="760646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A19E37-8D76-BA49-9E1D-86B3323DE361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2140-D003-1C44-8517-BA90D524B491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2D76D-3121-C643-8CF4-5EF7F036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5734C4-DF44-6748-8FD0-0DD81400893D}"/>
              </a:ext>
            </a:extLst>
          </p:cNvPr>
          <p:cNvSpPr/>
          <p:nvPr/>
        </p:nvSpPr>
        <p:spPr>
          <a:xfrm>
            <a:off x="954081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B148E-2936-584F-A942-2411EC59D769}"/>
              </a:ext>
            </a:extLst>
          </p:cNvPr>
          <p:cNvSpPr txBox="1"/>
          <p:nvPr/>
        </p:nvSpPr>
        <p:spPr>
          <a:xfrm>
            <a:off x="1056881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인터넷 뉴스 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 sz="16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Naver</a:t>
            </a:r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CE194B-B276-3543-856F-37BB5D27CF7A}"/>
              </a:ext>
            </a:extLst>
          </p:cNvPr>
          <p:cNvSpPr/>
          <p:nvPr/>
        </p:nvSpPr>
        <p:spPr>
          <a:xfrm>
            <a:off x="4525364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5D6D36-C068-F348-A1D9-1E10957A9492}"/>
              </a:ext>
            </a:extLst>
          </p:cNvPr>
          <p:cNvSpPr/>
          <p:nvPr/>
        </p:nvSpPr>
        <p:spPr>
          <a:xfrm>
            <a:off x="4718799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74044-0AD5-B044-8186-B92B6CFE723B}"/>
              </a:ext>
            </a:extLst>
          </p:cNvPr>
          <p:cNvSpPr txBox="1"/>
          <p:nvPr/>
        </p:nvSpPr>
        <p:spPr>
          <a:xfrm>
            <a:off x="4821599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SNS , </a:t>
            </a:r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95D9F6-DDB7-264A-B1BD-1C72A3F61064}"/>
              </a:ext>
            </a:extLst>
          </p:cNvPr>
          <p:cNvSpPr/>
          <p:nvPr/>
        </p:nvSpPr>
        <p:spPr>
          <a:xfrm>
            <a:off x="8305596" y="2118946"/>
            <a:ext cx="3363703" cy="375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49D805-CD2C-DB4B-B005-E896CF1191AF}"/>
              </a:ext>
            </a:extLst>
          </p:cNvPr>
          <p:cNvSpPr/>
          <p:nvPr/>
        </p:nvSpPr>
        <p:spPr>
          <a:xfrm>
            <a:off x="8499031" y="1963709"/>
            <a:ext cx="2993558" cy="422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1592EB-22A4-A942-A2B2-FC797ADF0899}"/>
              </a:ext>
            </a:extLst>
          </p:cNvPr>
          <p:cNvSpPr txBox="1"/>
          <p:nvPr/>
        </p:nvSpPr>
        <p:spPr>
          <a:xfrm>
            <a:off x="8601831" y="2020835"/>
            <a:ext cx="273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 데이터</a:t>
            </a:r>
            <a:endParaRPr kumimoji="1" lang="ko-KR" altLang="en-US" sz="12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C272BFEB-9C6B-4D7A-9B48-210D2A10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64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9AD4E9E3-AB69-4001-A20E-343F57AE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69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45F23DA4-B4F0-4AC6-BFB7-9E97FB03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452" y="1359603"/>
            <a:ext cx="791304" cy="7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0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3F9F-81C1-483E-AB5F-8413360B6AA9}"/>
              </a:ext>
            </a:extLst>
          </p:cNvPr>
          <p:cNvSpPr txBox="1"/>
          <p:nvPr/>
        </p:nvSpPr>
        <p:spPr>
          <a:xfrm>
            <a:off x="416989" y="1067703"/>
            <a:ext cx="390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복잡한 대중교통과 교통문제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402B40-59EC-4162-A1B3-3B6E01C3C5FA}"/>
              </a:ext>
            </a:extLst>
          </p:cNvPr>
          <p:cNvGrpSpPr/>
          <p:nvPr/>
        </p:nvGrpSpPr>
        <p:grpSpPr>
          <a:xfrm>
            <a:off x="6200505" y="5383285"/>
            <a:ext cx="4916033" cy="1210441"/>
            <a:chOff x="6359402" y="3918614"/>
            <a:chExt cx="4916033" cy="121044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CA949C-706C-4C86-B4F3-CD081700A531}"/>
                </a:ext>
              </a:extLst>
            </p:cNvPr>
            <p:cNvSpPr/>
            <p:nvPr/>
          </p:nvSpPr>
          <p:spPr>
            <a:xfrm>
              <a:off x="6959830" y="3990427"/>
              <a:ext cx="43156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부천시는 높은 인구밀도 뿐만 아니라 </a:t>
              </a:r>
              <a:endPara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kumimoji="1" lang="ko-KR" altLang="en-US" sz="1600" dirty="0">
                  <a:solidFill>
                    <a:srgbClr val="E1515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교통 또한 복잡하다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는 도시문제를 가지고 있습니다</a:t>
              </a:r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3CBBEF-8D86-4DBA-BF0B-90632A6358B5}"/>
                </a:ext>
              </a:extLst>
            </p:cNvPr>
            <p:cNvSpPr/>
            <p:nvPr/>
          </p:nvSpPr>
          <p:spPr>
            <a:xfrm>
              <a:off x="6959830" y="4790501"/>
              <a:ext cx="36184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600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CDC596-3F64-49BA-90C2-568C969A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9402" y="3918614"/>
              <a:ext cx="484813" cy="48481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D8EDE7-34FE-45F6-BBA4-CDFAC9611118}"/>
              </a:ext>
            </a:extLst>
          </p:cNvPr>
          <p:cNvGrpSpPr/>
          <p:nvPr/>
        </p:nvGrpSpPr>
        <p:grpSpPr>
          <a:xfrm>
            <a:off x="446341" y="2317326"/>
            <a:ext cx="4814958" cy="3854288"/>
            <a:chOff x="637484" y="1943865"/>
            <a:chExt cx="5814540" cy="46544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7551DD2-C877-4722-8D90-CF90F8C2B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3" t="13866" r="43391" b="7798"/>
            <a:stretch/>
          </p:blipFill>
          <p:spPr>
            <a:xfrm>
              <a:off x="637484" y="1943865"/>
              <a:ext cx="5814540" cy="4654436"/>
            </a:xfrm>
            <a:prstGeom prst="rect">
              <a:avLst/>
            </a:prstGeom>
          </p:spPr>
        </p:pic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F775D07-D6E5-45B0-9079-0CC734B7331E}"/>
                </a:ext>
              </a:extLst>
            </p:cNvPr>
            <p:cNvSpPr/>
            <p:nvPr/>
          </p:nvSpPr>
          <p:spPr>
            <a:xfrm>
              <a:off x="2006600" y="3266371"/>
              <a:ext cx="957499" cy="162630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0D6DE815-9CAD-488C-A989-06EA527CE9C5}"/>
                </a:ext>
              </a:extLst>
            </p:cNvPr>
            <p:cNvSpPr/>
            <p:nvPr/>
          </p:nvSpPr>
          <p:spPr>
            <a:xfrm>
              <a:off x="4310511" y="3273018"/>
              <a:ext cx="388489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D87EE0F0-E1AC-44B5-8920-058B83FD7A54}"/>
                </a:ext>
              </a:extLst>
            </p:cNvPr>
            <p:cNvSpPr/>
            <p:nvPr/>
          </p:nvSpPr>
          <p:spPr>
            <a:xfrm>
              <a:off x="3288197" y="5031671"/>
              <a:ext cx="2299803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99E2918C-CF2D-4ABA-B717-B02C5ED5B5F0}"/>
                </a:ext>
              </a:extLst>
            </p:cNvPr>
            <p:cNvSpPr/>
            <p:nvPr/>
          </p:nvSpPr>
          <p:spPr>
            <a:xfrm>
              <a:off x="5295935" y="5870209"/>
              <a:ext cx="1041366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ECAE017-73E6-466C-BCB6-22D1EA1FCB1E}"/>
                </a:ext>
              </a:extLst>
            </p:cNvPr>
            <p:cNvSpPr/>
            <p:nvPr/>
          </p:nvSpPr>
          <p:spPr>
            <a:xfrm>
              <a:off x="637484" y="6100600"/>
              <a:ext cx="1041366" cy="155982"/>
            </a:xfrm>
            <a:prstGeom prst="parallelogram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600E7D7E-BFF0-42AD-8DA5-3E193222A5C2}"/>
                </a:ext>
              </a:extLst>
            </p:cNvPr>
            <p:cNvSpPr/>
            <p:nvPr/>
          </p:nvSpPr>
          <p:spPr>
            <a:xfrm>
              <a:off x="637484" y="1979729"/>
              <a:ext cx="3596679" cy="309824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337" name="그룹 14336">
            <a:extLst>
              <a:ext uri="{FF2B5EF4-FFF2-40B4-BE49-F238E27FC236}">
                <a16:creationId xmlns:a16="http://schemas.microsoft.com/office/drawing/2014/main" id="{818294D1-6E38-43B6-927E-6363A26D1385}"/>
              </a:ext>
            </a:extLst>
          </p:cNvPr>
          <p:cNvGrpSpPr/>
          <p:nvPr/>
        </p:nvGrpSpPr>
        <p:grpSpPr>
          <a:xfrm>
            <a:off x="5465900" y="2840943"/>
            <a:ext cx="6314000" cy="1662051"/>
            <a:chOff x="6077468" y="2782246"/>
            <a:chExt cx="6314000" cy="1662051"/>
          </a:xfrm>
        </p:grpSpPr>
        <p:grpSp>
          <p:nvGrpSpPr>
            <p:cNvPr id="14336" name="그룹 14335">
              <a:extLst>
                <a:ext uri="{FF2B5EF4-FFF2-40B4-BE49-F238E27FC236}">
                  <a16:creationId xmlns:a16="http://schemas.microsoft.com/office/drawing/2014/main" id="{1975C02E-DA88-49F1-B346-8988249611F7}"/>
                </a:ext>
              </a:extLst>
            </p:cNvPr>
            <p:cNvGrpSpPr/>
            <p:nvPr/>
          </p:nvGrpSpPr>
          <p:grpSpPr>
            <a:xfrm>
              <a:off x="6077468" y="2782246"/>
              <a:ext cx="6314000" cy="1662051"/>
              <a:chOff x="5636063" y="2095285"/>
              <a:chExt cx="6314000" cy="166205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6B6B87C-7F87-4DF2-98EE-33C13CB5B5F4}"/>
                  </a:ext>
                </a:extLst>
              </p:cNvPr>
              <p:cNvGrpSpPr/>
              <p:nvPr/>
            </p:nvGrpSpPr>
            <p:grpSpPr>
              <a:xfrm>
                <a:off x="5636063" y="2095285"/>
                <a:ext cx="6314000" cy="1662051"/>
                <a:chOff x="7004226" y="3953794"/>
                <a:chExt cx="6314000" cy="1662051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22FE768E-77FE-4F7E-9CA5-51575948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872" t="21174" r="38340" b="65954"/>
                <a:stretch/>
              </p:blipFill>
              <p:spPr>
                <a:xfrm>
                  <a:off x="7004226" y="3953794"/>
                  <a:ext cx="5194477" cy="726255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92034D05-0491-488E-AAC4-610A176A7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872" t="77990" r="38340" b="10307"/>
                <a:stretch/>
              </p:blipFill>
              <p:spPr>
                <a:xfrm>
                  <a:off x="7004226" y="4813300"/>
                  <a:ext cx="6314000" cy="802545"/>
                </a:xfrm>
                <a:prstGeom prst="rect">
                  <a:avLst/>
                </a:prstGeom>
              </p:spPr>
            </p:pic>
          </p:grp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5355FD78-B361-42B5-BA13-B0E6647D49BA}"/>
                  </a:ext>
                </a:extLst>
              </p:cNvPr>
              <p:cNvSpPr/>
              <p:nvPr/>
            </p:nvSpPr>
            <p:spPr>
              <a:xfrm>
                <a:off x="6553758" y="2954902"/>
                <a:ext cx="1904442" cy="129167"/>
              </a:xfrm>
              <a:prstGeom prst="parallelogram">
                <a:avLst/>
              </a:prstGeom>
              <a:solidFill>
                <a:srgbClr val="FFC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A44D82F1-9D65-490B-ACC0-EF286923D323}"/>
                </a:ext>
              </a:extLst>
            </p:cNvPr>
            <p:cNvSpPr/>
            <p:nvPr/>
          </p:nvSpPr>
          <p:spPr>
            <a:xfrm>
              <a:off x="6096000" y="2827276"/>
              <a:ext cx="2822137" cy="256562"/>
            </a:xfrm>
            <a:prstGeom prst="parallelogram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76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8C799-33B0-45F1-83FB-5A70CDCE4E88}"/>
              </a:ext>
            </a:extLst>
          </p:cNvPr>
          <p:cNvSpPr txBox="1"/>
          <p:nvPr/>
        </p:nvSpPr>
        <p:spPr>
          <a:xfrm>
            <a:off x="416989" y="1067703"/>
            <a:ext cx="390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부천시의 복잡한 대중교통과 교통문제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363892-5BB8-4BC7-A862-F5EB7A7C5E76}"/>
              </a:ext>
            </a:extLst>
          </p:cNvPr>
          <p:cNvGrpSpPr/>
          <p:nvPr/>
        </p:nvGrpSpPr>
        <p:grpSpPr>
          <a:xfrm>
            <a:off x="5797148" y="2188037"/>
            <a:ext cx="5517412" cy="3208955"/>
            <a:chOff x="3015848" y="2289553"/>
            <a:chExt cx="5517412" cy="32089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AE6DCBE-9EB3-467B-BF4B-696F42CD4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9" t="2953" r="1507"/>
            <a:stretch/>
          </p:blipFill>
          <p:spPr>
            <a:xfrm>
              <a:off x="3015848" y="2289553"/>
              <a:ext cx="5517412" cy="299785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914DA5-5404-438D-8E0B-1477A61008A3}"/>
                </a:ext>
              </a:extLst>
            </p:cNvPr>
            <p:cNvSpPr txBox="1"/>
            <p:nvPr/>
          </p:nvSpPr>
          <p:spPr>
            <a:xfrm>
              <a:off x="3615554" y="5244592"/>
              <a:ext cx="431800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2] </a:t>
              </a:r>
              <a:r>
                <a:rPr lang="ko-KR" altLang="en-US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확대</a:t>
              </a:r>
              <a:r>
                <a:rPr lang="en-US" altLang="ko-KR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·</a:t>
              </a:r>
              <a:r>
                <a:rPr lang="ko-KR" altLang="en-US" sz="1050" i="0" u="none" strike="noStrike" baseline="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보완이 필요한 부분</a:t>
              </a:r>
              <a:endPara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BF96E89-F618-499C-8A5C-7DE35D5B04C5}"/>
              </a:ext>
            </a:extLst>
          </p:cNvPr>
          <p:cNvGrpSpPr/>
          <p:nvPr/>
        </p:nvGrpSpPr>
        <p:grpSpPr>
          <a:xfrm>
            <a:off x="877440" y="2317326"/>
            <a:ext cx="4436042" cy="2882604"/>
            <a:chOff x="416989" y="2768600"/>
            <a:chExt cx="4436042" cy="2882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219F5B-F3D7-454A-B3AD-49E7A08F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989" y="2768600"/>
              <a:ext cx="4436042" cy="257506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385743-B48D-4F8D-870D-26C2E32402C5}"/>
                </a:ext>
              </a:extLst>
            </p:cNvPr>
            <p:cNvSpPr txBox="1"/>
            <p:nvPr/>
          </p:nvSpPr>
          <p:spPr>
            <a:xfrm>
              <a:off x="1395136" y="5397288"/>
              <a:ext cx="235739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1]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분야별 도시문제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9C13369-3FEF-4B93-B5E8-1B5C0790B2A0}"/>
              </a:ext>
            </a:extLst>
          </p:cNvPr>
          <p:cNvSpPr txBox="1"/>
          <p:nvPr/>
        </p:nvSpPr>
        <p:spPr>
          <a:xfrm>
            <a:off x="7446364" y="1862459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부천형 스마트도시 구축 기본계획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(2019~2023)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880A45-7AB1-450B-8A9A-0F87185614B8}"/>
              </a:ext>
            </a:extLst>
          </p:cNvPr>
          <p:cNvSpPr txBox="1"/>
          <p:nvPr/>
        </p:nvSpPr>
        <p:spPr>
          <a:xfrm>
            <a:off x="877440" y="5910013"/>
            <a:ext cx="1043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교통문제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수치자료 뿐만 아니라 시민들의 설문조사에서도 높은 순위를 차지하고 있음을 확인하여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</a:p>
          <a:p>
            <a:r>
              <a:rPr kumimoji="1" lang="ko-KR" altLang="en-US" sz="1800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교통 문제의 해결이 필수적임을 시사</a:t>
            </a:r>
            <a:r>
              <a:rPr kumimoji="1" lang="ko-KR" altLang="en-US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있습니다</a:t>
            </a:r>
            <a:r>
              <a:rPr kumimoji="1" lang="en-US" altLang="ko-KR" sz="1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34D3A-BAE6-440B-B48E-A8C1F129DABD}"/>
              </a:ext>
            </a:extLst>
          </p:cNvPr>
          <p:cNvSpPr/>
          <p:nvPr/>
        </p:nvSpPr>
        <p:spPr>
          <a:xfrm>
            <a:off x="3362960" y="3108960"/>
            <a:ext cx="406400" cy="203200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2CE1C-303F-43CB-83E2-54F03FB6477F}"/>
              </a:ext>
            </a:extLst>
          </p:cNvPr>
          <p:cNvSpPr/>
          <p:nvPr/>
        </p:nvSpPr>
        <p:spPr>
          <a:xfrm>
            <a:off x="4192658" y="3138518"/>
            <a:ext cx="511421" cy="203200"/>
          </a:xfrm>
          <a:prstGeom prst="rect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C289F4-ABE6-40B8-94B5-D6BBB3B7E01D}"/>
              </a:ext>
            </a:extLst>
          </p:cNvPr>
          <p:cNvSpPr/>
          <p:nvPr/>
        </p:nvSpPr>
        <p:spPr>
          <a:xfrm rot="19123396">
            <a:off x="5991405" y="4588087"/>
            <a:ext cx="936238" cy="347326"/>
          </a:xfrm>
          <a:prstGeom prst="ellipse">
            <a:avLst/>
          </a:prstGeom>
          <a:noFill/>
          <a:ln w="381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8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07A7A-1116-4450-8CFE-8BA46285A3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4CB596-84F8-4033-AEE2-697D94082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019" y="1214691"/>
            <a:ext cx="3202163" cy="448500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A2AF514-98B2-47B4-8FA3-CAE153E6D5A5}"/>
              </a:ext>
            </a:extLst>
          </p:cNvPr>
          <p:cNvGrpSpPr/>
          <p:nvPr/>
        </p:nvGrpSpPr>
        <p:grpSpPr>
          <a:xfrm>
            <a:off x="545430" y="1972692"/>
            <a:ext cx="7012774" cy="3283422"/>
            <a:chOff x="1007271" y="2805257"/>
            <a:chExt cx="5871380" cy="27490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866B2F-CF1E-40CA-98A6-3A7DD574F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822" t="34887" r="60267" b="27819"/>
            <a:stretch/>
          </p:blipFill>
          <p:spPr>
            <a:xfrm>
              <a:off x="1007272" y="2805257"/>
              <a:ext cx="5871379" cy="205894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43D143-08A3-494B-83E9-DD8764B02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822" t="85061" r="60267" b="4921"/>
            <a:stretch/>
          </p:blipFill>
          <p:spPr>
            <a:xfrm>
              <a:off x="1007271" y="5001158"/>
              <a:ext cx="5871379" cy="55311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2CF176-9F35-428C-97D1-3E3A42D545CA}"/>
              </a:ext>
            </a:extLst>
          </p:cNvPr>
          <p:cNvSpPr txBox="1"/>
          <p:nvPr/>
        </p:nvSpPr>
        <p:spPr>
          <a:xfrm>
            <a:off x="1997828" y="5432058"/>
            <a:ext cx="38902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부천시의 비전 및 목표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8A2434-ACC0-4A88-BAE0-5E3CA949C253}"/>
              </a:ext>
            </a:extLst>
          </p:cNvPr>
          <p:cNvSpPr txBox="1"/>
          <p:nvPr/>
        </p:nvSpPr>
        <p:spPr>
          <a:xfrm>
            <a:off x="7878966" y="5631633"/>
            <a:ext cx="38902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4]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자전거 도로 안내도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74467E-E533-46CE-8B67-9C0308F0E569}"/>
              </a:ext>
            </a:extLst>
          </p:cNvPr>
          <p:cNvSpPr txBox="1"/>
          <p:nvPr/>
        </p:nvSpPr>
        <p:spPr>
          <a:xfrm>
            <a:off x="8476723" y="887706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부천시자전거 홈페이지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8CBC5B-2F77-41B6-8ED8-D1D519B20D92}"/>
              </a:ext>
            </a:extLst>
          </p:cNvPr>
          <p:cNvSpPr txBox="1"/>
          <p:nvPr/>
        </p:nvSpPr>
        <p:spPr>
          <a:xfrm>
            <a:off x="435366" y="6016299"/>
            <a:ext cx="1132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부천시는 자전거를 친환경 교통수단으로 육성시키고자 하는 목표를 가진 지자체입니다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목표에 따라 자전거 도로를 확충하고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자전거 이용시설 확충 및 공공 자전거 대여 사업을 진행하고 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098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7960FB-6461-8245-9A51-C4AFE18CE12E}"/>
              </a:ext>
            </a:extLst>
          </p:cNvPr>
          <p:cNvSpPr/>
          <p:nvPr/>
        </p:nvSpPr>
        <p:spPr>
          <a:xfrm>
            <a:off x="926685" y="2257110"/>
            <a:ext cx="3184071" cy="3616152"/>
          </a:xfrm>
          <a:prstGeom prst="rect">
            <a:avLst/>
          </a:prstGeom>
          <a:solidFill>
            <a:srgbClr val="DED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9A682B-1F90-7444-8C83-887962355FF3}"/>
              </a:ext>
            </a:extLst>
          </p:cNvPr>
          <p:cNvSpPr/>
          <p:nvPr/>
        </p:nvSpPr>
        <p:spPr>
          <a:xfrm>
            <a:off x="1930920" y="1665596"/>
            <a:ext cx="1183028" cy="1183028"/>
          </a:xfrm>
          <a:prstGeom prst="ellipse">
            <a:avLst/>
          </a:prstGeom>
          <a:solidFill>
            <a:schemeClr val="bg1"/>
          </a:solidFill>
          <a:ln w="76200">
            <a:solidFill>
              <a:srgbClr val="DED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EF287D-F0EE-E34E-A684-CD0DC7C8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9" y="5313972"/>
            <a:ext cx="828221" cy="8282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D69D8-AB9A-0947-85E3-3E959D508BC3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2DAF-A2D7-E240-AA79-3458025F2795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AA0801-D40E-224E-B362-E217021A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AC726-037C-B046-86EE-BDFF12F85AE3}"/>
              </a:ext>
            </a:extLst>
          </p:cNvPr>
          <p:cNvSpPr/>
          <p:nvPr/>
        </p:nvSpPr>
        <p:spPr>
          <a:xfrm>
            <a:off x="4110756" y="2461846"/>
            <a:ext cx="7530259" cy="311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4F0F72-2DBF-854B-BADF-FD1B1F6B0937}"/>
              </a:ext>
            </a:extLst>
          </p:cNvPr>
          <p:cNvSpPr/>
          <p:nvPr/>
        </p:nvSpPr>
        <p:spPr>
          <a:xfrm>
            <a:off x="4400231" y="2656671"/>
            <a:ext cx="6951307" cy="273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367D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공공자전거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국가나 지방자치단체에서 시민의 편의를 위해 만든 근거리 대중교통 수단으로 교통문제의 해결을 위해 많은 지자체에서 도입하는 시스템입니다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지난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2016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년부터 장기 방치 자전거를 수거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재생하여 공공자전거로 활용하고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자전거 무료 대여소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바이크 스테이션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상동역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신중동역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송내역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부천시청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sz="1600" dirty="0" err="1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굴포천</a:t>
            </a:r>
            <a:r>
              <a:rPr kumimoji="1" lang="ko-KR" altLang="en-US" sz="1600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kumimoji="1" lang="en-US" altLang="ko-KR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kumimoji="1" lang="ko-KR" altLang="en-US" sz="1600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개소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위치하고 있습니다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하지만</a:t>
            </a:r>
            <a:r>
              <a:rPr kumimoji="1" lang="en-US" altLang="ko-KR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일일대여 및 </a:t>
            </a:r>
            <a:r>
              <a:rPr kumimoji="1" lang="en-US" altLang="ko-KR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kumimoji="1" lang="ko-KR" altLang="en-US" dirty="0">
                <a:solidFill>
                  <a:srgbClr val="E15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 장기대여가 가능하나 시민 이용률이 낮다는 한계점을 가지고 있습니다</a:t>
            </a:r>
            <a:r>
              <a:rPr kumimoji="1" lang="en-US" altLang="ko-KR" dirty="0">
                <a:solidFill>
                  <a:srgbClr val="1829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 </a:t>
            </a:r>
            <a:r>
              <a:rPr lang="en-US" altLang="ko-KR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부천시 부천형 스마트도시 구축 기본계획</a:t>
            </a:r>
            <a:r>
              <a:rPr lang="en-US" altLang="ko-KR" sz="1200" dirty="0">
                <a:solidFill>
                  <a:srgbClr val="182932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(2019~2023)</a:t>
            </a:r>
            <a:endParaRPr lang="ko-KR" altLang="en-US" sz="1200" dirty="0">
              <a:solidFill>
                <a:srgbClr val="182932"/>
              </a:solidFill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33039B-F25E-44F9-88ED-152482D7B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73" y="5540560"/>
            <a:ext cx="828222" cy="828222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00A8408-91EE-4761-8535-FE6422E2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920" y="5146776"/>
            <a:ext cx="1178736" cy="117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부천시, 생활SOC 사업 국비 115억 확보! &lt; 행정 &lt; 종합뉴스 &lt; 기사본문 - 부천신문">
            <a:extLst>
              <a:ext uri="{FF2B5EF4-FFF2-40B4-BE49-F238E27FC236}">
                <a16:creationId xmlns:a16="http://schemas.microsoft.com/office/drawing/2014/main" id="{E8E6BFEA-664C-4F37-A6D0-149F62391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1" t="11011" r="20515" b="6537"/>
          <a:stretch/>
        </p:blipFill>
        <p:spPr bwMode="auto">
          <a:xfrm>
            <a:off x="2201937" y="1837328"/>
            <a:ext cx="592063" cy="83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CFB3E9-D1FF-4537-9D50-F2B34DB72C9B}"/>
              </a:ext>
            </a:extLst>
          </p:cNvPr>
          <p:cNvSpPr txBox="1"/>
          <p:nvPr/>
        </p:nvSpPr>
        <p:spPr>
          <a:xfrm>
            <a:off x="971320" y="3117710"/>
            <a:ext cx="3094799" cy="1327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 공공자전거</a:t>
            </a:r>
            <a:endParaRPr lang="en-US" altLang="ko-KR" sz="2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무료 대여 사업</a:t>
            </a:r>
            <a:endParaRPr lang="ko-KR" alt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6D130F-498E-4D23-860C-E16B0C515D98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12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39CBAA-A5B8-4C59-84C8-2B1EB445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140" y="1122863"/>
            <a:ext cx="5227548" cy="392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07A7A-1116-4450-8CFE-8BA46285A352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B7726-7A9F-4D19-A9A4-889B00CBA2A7}"/>
              </a:ext>
            </a:extLst>
          </p:cNvPr>
          <p:cNvSpPr txBox="1"/>
          <p:nvPr/>
        </p:nvSpPr>
        <p:spPr>
          <a:xfrm>
            <a:off x="7977218" y="5103343"/>
            <a:ext cx="23573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그림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5] </a:t>
            </a:r>
            <a:r>
              <a:rPr lang="ko-KR" altLang="en-US" sz="1050" dirty="0" err="1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워드클라우드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설명 추가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!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검색기간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검색어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검색 사이트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B61DDBB2-F68A-4D7D-B8D6-7631B08F0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42340"/>
              </p:ext>
            </p:extLst>
          </p:nvPr>
        </p:nvGraphicFramePr>
        <p:xfrm>
          <a:off x="307321" y="2145974"/>
          <a:ext cx="5927498" cy="207987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50009">
                  <a:extLst>
                    <a:ext uri="{9D8B030D-6E8A-4147-A177-3AD203B41FA5}">
                      <a16:colId xmlns:a16="http://schemas.microsoft.com/office/drawing/2014/main" val="350178851"/>
                    </a:ext>
                  </a:extLst>
                </a:gridCol>
                <a:gridCol w="1378891">
                  <a:extLst>
                    <a:ext uri="{9D8B030D-6E8A-4147-A177-3AD203B41FA5}">
                      <a16:colId xmlns:a16="http://schemas.microsoft.com/office/drawing/2014/main" val="31046646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12542167"/>
                    </a:ext>
                  </a:extLst>
                </a:gridCol>
                <a:gridCol w="1850798">
                  <a:extLst>
                    <a:ext uri="{9D8B030D-6E8A-4147-A177-3AD203B41FA5}">
                      <a16:colId xmlns:a16="http://schemas.microsoft.com/office/drawing/2014/main" val="1924376246"/>
                    </a:ext>
                  </a:extLst>
                </a:gridCol>
              </a:tblGrid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지자체명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면적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 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인구수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인구밀도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/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km</a:t>
                      </a:r>
                      <a:r>
                        <a:rPr lang="en-US" altLang="ko-KR" sz="1400" b="0" i="0" kern="1200" baseline="30000" dirty="0">
                          <a:solidFill>
                            <a:schemeClr val="tx1"/>
                          </a:solidFill>
                          <a:effectLst/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</a:t>
                      </a:r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)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945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부천시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53.4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831,701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rgbClr val="E15151"/>
                          </a:solidFill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15,575</a:t>
                      </a:r>
                      <a:endParaRPr lang="ko-KR" altLang="en-US" sz="1400" dirty="0">
                        <a:solidFill>
                          <a:srgbClr val="E15151"/>
                        </a:solidFill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2062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수원시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121.0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1,195,204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9,878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45325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고양시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268.1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1,061,929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3,961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0439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용인시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591.3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1,057,086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1,788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10761"/>
                  </a:ext>
                </a:extLst>
              </a:tr>
              <a:tr h="346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성남시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141.7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943,585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ChosunilboNM" panose="02030304000000000000" pitchFamily="18" charset="-127"/>
                          <a:ea typeface="ChosunilboNM" panose="02030304000000000000" pitchFamily="18" charset="-127"/>
                          <a:cs typeface="ChosunilboNM" panose="02030304000000000000" pitchFamily="18" charset="-127"/>
                        </a:rPr>
                        <a:t>6,659</a:t>
                      </a:r>
                      <a:endParaRPr lang="ko-KR" altLang="en-US" sz="1400" dirty="0">
                        <a:latin typeface="ChosunilboNM" panose="02030304000000000000" pitchFamily="18" charset="-127"/>
                        <a:ea typeface="ChosunilboNM" panose="02030304000000000000" pitchFamily="18" charset="-127"/>
                        <a:cs typeface="ChosunilboNM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745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2E62AC-8A4C-4056-BC6E-9BCB36AA7AFA}"/>
              </a:ext>
            </a:extLst>
          </p:cNvPr>
          <p:cNvSpPr txBox="1"/>
          <p:nvPr/>
        </p:nvSpPr>
        <p:spPr>
          <a:xfrm>
            <a:off x="-295685" y="4288979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출처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: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인구통계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지자체 홈페이지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외국인 미포함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35973-D9AC-4DA0-B650-28DC82424DAE}"/>
              </a:ext>
            </a:extLst>
          </p:cNvPr>
          <p:cNvSpPr txBox="1"/>
          <p:nvPr/>
        </p:nvSpPr>
        <p:spPr>
          <a:xfrm>
            <a:off x="4809715" y="1878723"/>
            <a:ext cx="1522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(2019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년 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10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월 말 기준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)</a:t>
            </a:r>
            <a:endParaRPr lang="ko-KR" altLang="en-US" sz="105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BC477D-7DF1-4E23-8FD5-8DF325562E20}"/>
              </a:ext>
            </a:extLst>
          </p:cNvPr>
          <p:cNvSpPr txBox="1"/>
          <p:nvPr/>
        </p:nvSpPr>
        <p:spPr>
          <a:xfrm>
            <a:off x="2092374" y="4524824"/>
            <a:ext cx="23573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[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표</a:t>
            </a:r>
            <a:r>
              <a: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1] </a:t>
            </a:r>
            <a:r>
              <a:rPr lang="ko-KR" altLang="en-US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경기도 주요도시 인구밀도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D6482-B65E-41B6-BC02-B676801F4D3F}"/>
              </a:ext>
            </a:extLst>
          </p:cNvPr>
          <p:cNvSpPr txBox="1"/>
          <p:nvPr/>
        </p:nvSpPr>
        <p:spPr>
          <a:xfrm>
            <a:off x="448420" y="5800442"/>
            <a:ext cx="1132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공공자전거 사업은 부천시 뿐만 아니라 다른 지자체에서도 진행하고 있는 사업입니다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워드 클라우드의 결과 수원시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고양시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용인시와 같은 지역에서의 언급은 확인할 수 있었지만 부천시의 언급 결과는 없다는 점을 파악할 수 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9255038-4124-406F-9D44-27EB11949093}"/>
              </a:ext>
            </a:extLst>
          </p:cNvPr>
          <p:cNvSpPr/>
          <p:nvPr/>
        </p:nvSpPr>
        <p:spPr>
          <a:xfrm>
            <a:off x="6753989" y="950882"/>
            <a:ext cx="3126611" cy="1678017"/>
          </a:xfrm>
          <a:prstGeom prst="ellipse">
            <a:avLst/>
          </a:prstGeom>
          <a:noFill/>
          <a:ln w="76200">
            <a:solidFill>
              <a:srgbClr val="E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25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6D1CAB-6978-D141-95B3-38249C2D6CB0}"/>
              </a:ext>
            </a:extLst>
          </p:cNvPr>
          <p:cNvSpPr/>
          <p:nvPr/>
        </p:nvSpPr>
        <p:spPr>
          <a:xfrm>
            <a:off x="416989" y="489218"/>
            <a:ext cx="381717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FDC8C-0545-9141-8F05-20DF4AC60D42}"/>
              </a:ext>
            </a:extLst>
          </p:cNvPr>
          <p:cNvSpPr txBox="1"/>
          <p:nvPr/>
        </p:nvSpPr>
        <p:spPr>
          <a:xfrm>
            <a:off x="416989" y="461445"/>
            <a:ext cx="3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01.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현황 및 문제점</a:t>
            </a:r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589865-8254-BB4B-9CDD-8F893D6E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490" y="561319"/>
            <a:ext cx="635346" cy="5824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88F21A-7C61-48BC-B04B-A397C7E9C5A4}"/>
              </a:ext>
            </a:extLst>
          </p:cNvPr>
          <p:cNvSpPr/>
          <p:nvPr/>
        </p:nvSpPr>
        <p:spPr>
          <a:xfrm>
            <a:off x="0" y="1803401"/>
            <a:ext cx="12192000" cy="505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39FF5-CF3F-4389-907A-D97950048DA4}"/>
              </a:ext>
            </a:extLst>
          </p:cNvPr>
          <p:cNvSpPr txBox="1"/>
          <p:nvPr/>
        </p:nvSpPr>
        <p:spPr>
          <a:xfrm>
            <a:off x="416989" y="1067703"/>
            <a:ext cx="39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FFFFFF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부천시 공공자전거 사업과 한계점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42DA05E-73DF-408C-99C6-1712F1BDF95E}"/>
              </a:ext>
            </a:extLst>
          </p:cNvPr>
          <p:cNvGrpSpPr/>
          <p:nvPr/>
        </p:nvGrpSpPr>
        <p:grpSpPr>
          <a:xfrm>
            <a:off x="-542103" y="1314786"/>
            <a:ext cx="9990903" cy="5813207"/>
            <a:chOff x="-435812" y="1287013"/>
            <a:chExt cx="9990903" cy="5813207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1F0C3A-0F92-442F-875C-97AE6ADAA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35812" y="1287013"/>
              <a:ext cx="7750942" cy="5813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02DF2D-4CC6-489C-8AE3-51305DEBAABC}"/>
                </a:ext>
              </a:extLst>
            </p:cNvPr>
            <p:cNvSpPr txBox="1"/>
            <p:nvPr/>
          </p:nvSpPr>
          <p:spPr>
            <a:xfrm>
              <a:off x="6533901" y="2150159"/>
              <a:ext cx="302119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[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그림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6] 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부천시 공공자전거 대여소별 이용현황</a:t>
              </a:r>
              <a:endParaRPr lang="en-US" altLang="ko-KR" sz="105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  <a:p>
              <a:pPr algn="ctr"/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(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위에서부터 순서대로 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2016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 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~ 2020</a:t>
              </a:r>
              <a:r>
                <a:rPr lang="ko-KR" altLang="en-US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년</a:t>
              </a:r>
              <a:r>
                <a:rPr lang="en-US" altLang="ko-KR" sz="105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553EA98-C66A-4FDE-B5E2-9279619E4F79}"/>
              </a:ext>
            </a:extLst>
          </p:cNvPr>
          <p:cNvSpPr txBox="1"/>
          <p:nvPr/>
        </p:nvSpPr>
        <p:spPr>
          <a:xfrm>
            <a:off x="6905202" y="4548307"/>
            <a:ext cx="50038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편리한 자전거 이용을 목표로 삼고 있지만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부천시의 공공자전거 사업의 현황을 살펴보면 </a:t>
            </a:r>
            <a:endParaRPr kumimoji="1" lang="en-US" altLang="ko-KR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시청역과 부천시청 주변에서의 이용률이 높다는 것을 파악할 수 있었습니다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61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1162</Words>
  <Application>Microsoft Office PowerPoint</Application>
  <PresentationFormat>와이드스크린</PresentationFormat>
  <Paragraphs>250</Paragraphs>
  <Slides>34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조선일보명조</vt:lpstr>
      <vt:lpstr>NanumBarunGothic</vt:lpstr>
      <vt:lpstr>맑은 고딕</vt:lpstr>
      <vt:lpstr>ChosunilboNM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장 소영</cp:lastModifiedBy>
  <cp:revision>160</cp:revision>
  <dcterms:created xsi:type="dcterms:W3CDTF">2018-10-06T07:20:02Z</dcterms:created>
  <dcterms:modified xsi:type="dcterms:W3CDTF">2021-04-26T03:55:27Z</dcterms:modified>
</cp:coreProperties>
</file>